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459" r:id="rId3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69" d="100"/>
          <a:sy n="69" d="100"/>
        </p:scale>
        <p:origin x="-2124" y="-516"/>
      </p:cViewPr>
      <p:guideLst>
        <p:guide orient="horz" pos="1996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1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20845;&#35838;&#26102;\Lesson30_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20845;&#35838;&#26102;\Lesson30_&#35838;&#25991;&#24405;&#38899;_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30  A Cookie Sale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7110" y="571479"/>
            <a:ext cx="7128510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 dirty="0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Unit 5　Buying and Selling</a:t>
            </a:r>
            <a:endParaRPr sz="4400" b="1" dirty="0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pic>
        <p:nvPicPr>
          <p:cNvPr id="12296" name="图片 1"/>
          <p:cNvPicPr>
            <a:picLocks noChangeAspect="1"/>
          </p:cNvPicPr>
          <p:nvPr/>
        </p:nvPicPr>
        <p:blipFill>
          <a:blip r:embed="rId1" cstate="print"/>
          <a:srcRect l="5901" r="16925" b="22646"/>
          <a:stretch>
            <a:fillRect/>
          </a:stretch>
        </p:blipFill>
        <p:spPr>
          <a:xfrm>
            <a:off x="2316480" y="1955165"/>
            <a:ext cx="4511675" cy="2947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64920" y="354965"/>
            <a:ext cx="6013450" cy="5760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3.Everyone thinks it’s too dangerous to do the homework on a bicycle,so nobody bought it.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too…to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意思是“太……而不能……”,用肯定的句子表达否定的意义。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 box is too heavy to carry.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箱子太重了,搬不动。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 (1)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too…to…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结构中,如果动词不定式有逻辑主语,用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来引导。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Math is too hard for her to learn.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数学对她而言太难学了。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too…to…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前面有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never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或者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时,表示肯定意义。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It’s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never too hard to learn.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有志者事竟成。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47230" y="43262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56640" y="380365"/>
            <a:ext cx="6196330" cy="52381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(3)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too…to…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结构中,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的后面接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happy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或者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glad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等形容词时,表示肯定意义。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I’m too happy to meet you again.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再见到你,我太高兴了。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(4)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too…to…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结构中,不定式短语在句中作定语或者作真正的主语时,表示肯定意义。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My mother always has too much housework to do.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妈妈总是有太多家务活要做。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(5)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too…to…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也可以和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so…that…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或者</a:t>
            </a:r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not</a:t>
            </a:r>
            <a:endParaRPr lang="en-US" altLang="zh-CN" sz="2400" b="1" i="1" u="none" dirty="0" smtClean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…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enough 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互相转换。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 basket is too high for me to reach.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=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 basket is so high that I can’t reach.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=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 basket is not low enough for me to reach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篮子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太高,我够不着。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47230" y="43262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76680" y="520065"/>
            <a:ext cx="7198360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has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卖光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clothes.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box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heavy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太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……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不能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……)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carry.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迷上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sports.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father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sleeps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少于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6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hours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day.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5.We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讨论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future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58490" y="1357630"/>
            <a:ext cx="13779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sold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out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648075" y="1775460"/>
            <a:ext cx="29083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too                      to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349625" y="2653665"/>
            <a:ext cx="19704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crazy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about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227830" y="3058160"/>
            <a:ext cx="14966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less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than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314575" y="3896995"/>
            <a:ext cx="20885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talked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about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5340" y="4912995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19225" y="1154430"/>
            <a:ext cx="683641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e-mail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685925" y="386080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/>
          <p:nvPr/>
        </p:nvSpPr>
        <p:spPr>
          <a:xfrm>
            <a:off x="783590" y="1621790"/>
            <a:ext cx="4878070" cy="115760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algn="l" eaLnBrk="1" hangingPunct="1">
              <a:lnSpc>
                <a:spcPct val="120000"/>
              </a:lnSpc>
              <a:spcBef>
                <a:spcPct val="10000"/>
              </a:spcBef>
              <a:buClr>
                <a:srgbClr val="000000"/>
              </a:buClr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Have you ever sold something?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pPr marL="0" lvl="0" indent="0" algn="l" eaLnBrk="1" hangingPunct="1">
              <a:lnSpc>
                <a:spcPct val="120000"/>
              </a:lnSpc>
              <a:spcBef>
                <a:spcPct val="10000"/>
              </a:spcBef>
              <a:buClr>
                <a:srgbClr val="000000"/>
              </a:buClr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Why did you sell your things?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24923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18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9471" y="3234055"/>
            <a:ext cx="3341668" cy="266255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3945" y="1101408"/>
            <a:ext cx="5080000" cy="3505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28600"/>
            <a:endParaRPr lang="en-US" altLang="zh-CN" sz="2800" b="1" i="1" u="none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(1)How are you doing? </a:t>
            </a:r>
            <a:endParaRPr lang="en-US" altLang="zh-CN" sz="2800" b="1" i="1" u="none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(2)I sold out of my cookies in less than an hour! </a:t>
            </a:r>
            <a:endParaRPr lang="en-US" altLang="zh-CN" sz="2800" b="1" i="1" u="none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effectLst/>
                <a:latin typeface="Times New Roman" panose="02020603050405020304" pitchFamily="18" charset="0"/>
              </a:rPr>
              <a:t>(3)Everyone thinks it’s too dangerous to do homework on a bicycle,so nobody bought it.</a:t>
            </a:r>
            <a:endParaRPr lang="en-US" altLang="zh-CN" sz="2800" b="1" i="1" u="none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  <a:p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83945" y="443230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90135" y="4606925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57290" y="642918"/>
            <a:ext cx="6292215" cy="48320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endParaRPr lang="en-US" altLang="zh-CN" sz="2800" b="1" dirty="0" smtClean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1.Why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Danny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Brian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raise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money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Brian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cookies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3.What’s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Liu’s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idea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7805" y="2359660"/>
            <a:ext cx="5526405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For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their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school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basketball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team.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　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487805" y="3600450"/>
            <a:ext cx="3330575" cy="5486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Less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than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hour.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　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09040" y="4507865"/>
            <a:ext cx="45192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wanted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open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shop.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70930" y="3933190"/>
            <a:ext cx="2687320" cy="1864995"/>
          </a:xfrm>
          <a:prstGeom prst="ellipse">
            <a:avLst/>
          </a:prstGeom>
        </p:spPr>
      </p:pic>
      <p:pic>
        <p:nvPicPr>
          <p:cNvPr id="7" name="Lesson30_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500958" y="1142984"/>
            <a:ext cx="500066" cy="447676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1264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2185" y="570230"/>
            <a:ext cx="707263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Jenny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help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Danny’s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invention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cookies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90015" y="1831340"/>
            <a:ext cx="31026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She made a poster.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390015" y="2723515"/>
            <a:ext cx="37680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Danny Desk-Cycle.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231265" y="3574415"/>
            <a:ext cx="23602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 the store.　</a:t>
            </a:r>
            <a:endParaRPr lang="zh-CN" altLang="en-US" dirty="0"/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158105" y="3975735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5855" y="420370"/>
            <a:ext cx="6905625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I’m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happy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liked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cookies.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cookies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less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!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thinks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homework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bicycle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nobody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bought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really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needs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invention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!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59885" y="814070"/>
            <a:ext cx="14370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many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018030" y="1692275"/>
            <a:ext cx="17627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sold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out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of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641850" y="2528570"/>
            <a:ext cx="27038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dangerous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367530" y="3350895"/>
            <a:ext cx="14401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improve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6890" y="4116705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48740" y="699135"/>
            <a:ext cx="5567680" cy="421653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1.How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are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you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doing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r>
              <a:rPr lang="en-US" altLang="zh-CN" sz="24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 句子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How are you doing?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 “你过得好吗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?”,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用来询问对方的生活、工作、学习等各方面的情况怎么样。常表示比较熟悉的人之间互相问候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回答时根据实际情况灵活回答。常用答语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: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I’m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fine</a:t>
            </a:r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/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Not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bad./Not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very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well./Very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well.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等。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 —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doing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过得好吗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—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Not bad.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还不错。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98615" y="41306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39825" y="491173"/>
            <a:ext cx="5080000" cy="526297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(1)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How are you?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意思是“你好吗?”,多用于询问对方的身体状况,说话的双方是认识的,常用答语: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I’m fine./Fine./I’m OK./I’m all right.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—How are you?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你好吗?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—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I’m fine.Thank you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很好。谢谢。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How is it going?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意思是“近来如何”,用来询问对方最近的状况,一般答语是: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Great./Good./Pretty good./Not very bad./Terrible.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—How is it going?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近来如何?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—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Great.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很棒。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74080" y="429831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56005" y="339090"/>
            <a:ext cx="6292215" cy="5334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2.I sold out of my cookies in less than an hour! 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◆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sell out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意思是“售完”,主语一般是所卖商品的拥有者,常用主动语态。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 sold out of his old toys.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他卖光了自己的旧玩具。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sell out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意思是“卖完”,主语是物。常用于被动语态中,可以用主动形式表示被动含义。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 clothes are sold out.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衣服卖光了。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less than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意思是“少于”, 其反义短语为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more than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,意思是“超过”,相当于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over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 shirt is less than 50 yuan.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这件衬衣不到50元。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47230" y="43262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3105</Words>
  <Application>WPS 演示</Application>
  <PresentationFormat>全屏显示(4:3)</PresentationFormat>
  <Paragraphs>132</Paragraphs>
  <Slides>13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Arial</vt:lpstr>
      <vt:lpstr>宋体</vt:lpstr>
      <vt:lpstr>Wingdings</vt:lpstr>
      <vt:lpstr>Aharoni</vt:lpstr>
      <vt:lpstr>Times New Roman</vt:lpstr>
      <vt:lpstr>楷体</vt:lpstr>
      <vt:lpstr>微软雅黑</vt:lpstr>
      <vt:lpstr>NEU-BZ-S92</vt:lpstr>
      <vt:lpstr>方正楷体_GBK</vt:lpstr>
      <vt:lpstr>方正书宋_GBK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87</cp:revision>
  <dcterms:created xsi:type="dcterms:W3CDTF">2015-11-21T07:20:00Z</dcterms:created>
  <dcterms:modified xsi:type="dcterms:W3CDTF">2019-01-02T02:34:14Z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